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Kanit Light" panose="020B0604020202020204" charset="-34"/>
      <p:regular r:id="rId15"/>
    </p:embeddedFont>
    <p:embeddedFont>
      <p:font typeface="Martel Sans" panose="020B0604020202020204" charset="0"/>
      <p:regular r:id="rId16"/>
    </p:embeddedFont>
  </p:embeddedFontLst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svg>
</file>

<file path=ppt/media/image11.png>
</file>

<file path=ppt/media/image12.svg>
</file>

<file path=ppt/media/image13.svg>
</file>

<file path=ppt/media/image14.svg>
</file>

<file path=ppt/media/image15.svg>
</file>

<file path=ppt/media/image16.svg>
</file>

<file path=ppt/media/image17.svg>
</file>

<file path=ppt/media/image18.sv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png>
</file>

<file path=ppt/media/image7.pn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1824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BF4F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svg"/><Relationship Id="rId5" Type="http://schemas.openxmlformats.org/officeDocument/2006/relationships/image" Target="../media/image9.svg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svg"/><Relationship Id="rId5" Type="http://schemas.openxmlformats.org/officeDocument/2006/relationships/image" Target="../media/image13.svg"/><Relationship Id="rId4" Type="http://schemas.openxmlformats.org/officeDocument/2006/relationships/image" Target="../media/image12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sv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svg"/><Relationship Id="rId5" Type="http://schemas.openxmlformats.org/officeDocument/2006/relationships/image" Target="../media/image16.svg"/><Relationship Id="rId4" Type="http://schemas.openxmlformats.org/officeDocument/2006/relationships/image" Target="../media/image1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50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69714" y="447675"/>
            <a:ext cx="8004572" cy="10172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CRUD: Fundamentos del Manejo de Datos en Aplicaciones Modernas</a:t>
            </a:r>
            <a:endParaRPr lang="en-US" sz="3200" dirty="0"/>
          </a:p>
        </p:txBody>
      </p:sp>
      <p:sp>
        <p:nvSpPr>
          <p:cNvPr id="4" name="Text 1"/>
          <p:cNvSpPr/>
          <p:nvPr/>
        </p:nvSpPr>
        <p:spPr>
          <a:xfrm>
            <a:off x="813911" y="1892260"/>
            <a:ext cx="7760375" cy="520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 concepto CRUD (Create – Read – Update – Delete) define las cuatro operaciones esenciales para manipular la información en cualquier base de datos.</a:t>
            </a:r>
            <a:endParaRPr lang="en-US" sz="1250" dirty="0"/>
          </a:p>
        </p:txBody>
      </p:sp>
      <p:sp>
        <p:nvSpPr>
          <p:cNvPr id="5" name="Shape 2"/>
          <p:cNvSpPr/>
          <p:nvPr/>
        </p:nvSpPr>
        <p:spPr>
          <a:xfrm>
            <a:off x="569714" y="1709142"/>
            <a:ext cx="22860" cy="887016"/>
          </a:xfrm>
          <a:prstGeom prst="rect">
            <a:avLst/>
          </a:prstGeom>
          <a:solidFill>
            <a:srgbClr val="437066"/>
          </a:solidFill>
          <a:ln/>
        </p:spPr>
      </p:sp>
      <p:sp>
        <p:nvSpPr>
          <p:cNvPr id="6" name="Shape 3"/>
          <p:cNvSpPr/>
          <p:nvPr/>
        </p:nvSpPr>
        <p:spPr>
          <a:xfrm>
            <a:off x="569714" y="2779276"/>
            <a:ext cx="8004572" cy="953095"/>
          </a:xfrm>
          <a:prstGeom prst="roundRect">
            <a:avLst>
              <a:gd name="adj" fmla="val 717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740093" y="2949654"/>
            <a:ext cx="2034897" cy="254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Create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40093" y="3301603"/>
            <a:ext cx="7663815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Crear</a:t>
            </a:r>
            <a:endParaRPr lang="en-US" sz="1250" dirty="0"/>
          </a:p>
        </p:txBody>
      </p:sp>
      <p:sp>
        <p:nvSpPr>
          <p:cNvPr id="9" name="Shape 6"/>
          <p:cNvSpPr/>
          <p:nvPr/>
        </p:nvSpPr>
        <p:spPr>
          <a:xfrm>
            <a:off x="569714" y="3895130"/>
            <a:ext cx="8004572" cy="953095"/>
          </a:xfrm>
          <a:prstGeom prst="roundRect">
            <a:avLst>
              <a:gd name="adj" fmla="val 717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40093" y="4065508"/>
            <a:ext cx="2034897" cy="254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Read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40093" y="4417457"/>
            <a:ext cx="7663815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Leer</a:t>
            </a:r>
            <a:endParaRPr lang="en-US" sz="1250" dirty="0"/>
          </a:p>
        </p:txBody>
      </p:sp>
      <p:sp>
        <p:nvSpPr>
          <p:cNvPr id="12" name="Shape 9"/>
          <p:cNvSpPr/>
          <p:nvPr/>
        </p:nvSpPr>
        <p:spPr>
          <a:xfrm>
            <a:off x="569714" y="5010983"/>
            <a:ext cx="8004572" cy="953095"/>
          </a:xfrm>
          <a:prstGeom prst="roundRect">
            <a:avLst>
              <a:gd name="adj" fmla="val 717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40093" y="5181362"/>
            <a:ext cx="2034897" cy="254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Update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40093" y="5533311"/>
            <a:ext cx="7663815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Actualizar</a:t>
            </a:r>
            <a:endParaRPr lang="en-US" sz="1250" dirty="0"/>
          </a:p>
        </p:txBody>
      </p:sp>
      <p:sp>
        <p:nvSpPr>
          <p:cNvPr id="15" name="Shape 12"/>
          <p:cNvSpPr/>
          <p:nvPr/>
        </p:nvSpPr>
        <p:spPr>
          <a:xfrm>
            <a:off x="569714" y="6126837"/>
            <a:ext cx="8004572" cy="953095"/>
          </a:xfrm>
          <a:prstGeom prst="roundRect">
            <a:avLst>
              <a:gd name="adj" fmla="val 717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40093" y="6297216"/>
            <a:ext cx="2034897" cy="2543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Delete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740093" y="6649164"/>
            <a:ext cx="7663815" cy="2603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Eliminar</a:t>
            </a:r>
            <a:endParaRPr lang="en-US" sz="1250" dirty="0"/>
          </a:p>
        </p:txBody>
      </p:sp>
      <p:sp>
        <p:nvSpPr>
          <p:cNvPr id="18" name="Text 15"/>
          <p:cNvSpPr/>
          <p:nvPr/>
        </p:nvSpPr>
        <p:spPr>
          <a:xfrm>
            <a:off x="569714" y="7263051"/>
            <a:ext cx="8004572" cy="5207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Estas operaciones están presentes en prácticamente todos los sistemas informáticos, ya sean web, móviles o de escritorio.</a:t>
            </a:r>
            <a:endParaRPr lang="en-US" sz="12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83431"/>
            <a:ext cx="962667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El Ciclo de Vida Completo de los Datos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4583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Cada sigla de CRUD representa una etapa fundamental en la gestión de registros.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2606397"/>
            <a:ext cx="340162" cy="34016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530906" y="256389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Create (Crear)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125272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 la acción de </a:t>
            </a: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agregar nuevos registros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a la base de datos. Esto generalmente implica insertar una nueva fila en una tabla.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1895" y="2606397"/>
            <a:ext cx="340162" cy="34016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194000" y="256389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Read (Leer)</a:t>
            </a:r>
            <a:endParaRPr lang="en-US" sz="2650" dirty="0"/>
          </a:p>
        </p:txBody>
      </p:sp>
      <p:sp>
        <p:nvSpPr>
          <p:cNvPr id="9" name="Text 5"/>
          <p:cNvSpPr/>
          <p:nvPr/>
        </p:nvSpPr>
        <p:spPr>
          <a:xfrm>
            <a:off x="8194000" y="3125272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Consiste en la </a:t>
            </a: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consulta o visualización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de los datos existentes. Es la base para cualquier reporte o interfaz de usuario.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8800" y="4710113"/>
            <a:ext cx="340162" cy="34016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1530906" y="466760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Update (Actualizar)</a:t>
            </a:r>
            <a:endParaRPr lang="en-US" sz="2650" dirty="0"/>
          </a:p>
        </p:txBody>
      </p:sp>
      <p:sp>
        <p:nvSpPr>
          <p:cNvPr id="12" name="Text 7"/>
          <p:cNvSpPr/>
          <p:nvPr/>
        </p:nvSpPr>
        <p:spPr>
          <a:xfrm>
            <a:off x="1530906" y="5228987"/>
            <a:ext cx="564249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Permite la </a:t>
            </a: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modificación de registros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ya almacenados. Se utiliza para cambiar valores sin borrar el registro.</a:t>
            </a:r>
            <a:endParaRPr lang="en-US" sz="1750" dirty="0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541895" y="4710113"/>
            <a:ext cx="340162" cy="340162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8194000" y="4667607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Delete (Eliminar)</a:t>
            </a:r>
            <a:endParaRPr lang="en-US" sz="2650" dirty="0"/>
          </a:p>
        </p:txBody>
      </p:sp>
      <p:sp>
        <p:nvSpPr>
          <p:cNvPr id="15" name="Text 9"/>
          <p:cNvSpPr/>
          <p:nvPr/>
        </p:nvSpPr>
        <p:spPr>
          <a:xfrm>
            <a:off x="8194000" y="5228987"/>
            <a:ext cx="564261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Se encarga del </a:t>
            </a:r>
            <a:r>
              <a:rPr lang="en-US" sz="1750" b="1" dirty="0">
                <a:solidFill>
                  <a:srgbClr val="437066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borrado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de registros. La eliminación puede ser permanente (física) o lógica (marcando un campo como 'inactivo').</a:t>
            </a:r>
            <a:endParaRPr lang="en-US" sz="1750" dirty="0"/>
          </a:p>
        </p:txBody>
      </p:sp>
      <p:sp>
        <p:nvSpPr>
          <p:cNvPr id="16" name="Text 10"/>
          <p:cNvSpPr/>
          <p:nvPr/>
        </p:nvSpPr>
        <p:spPr>
          <a:xfrm>
            <a:off x="1133951" y="6827996"/>
            <a:ext cx="1270265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Estas cuatro operaciones son el </a:t>
            </a: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núcleo esencial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del ciclo de vida de los datos en cualquier sistema de información.</a:t>
            </a:r>
            <a:endParaRPr lang="en-US" sz="1750" dirty="0"/>
          </a:p>
        </p:txBody>
      </p:sp>
      <p:sp>
        <p:nvSpPr>
          <p:cNvPr id="17" name="Shape 11"/>
          <p:cNvSpPr/>
          <p:nvPr/>
        </p:nvSpPr>
        <p:spPr>
          <a:xfrm>
            <a:off x="793790" y="6572845"/>
            <a:ext cx="30480" cy="873204"/>
          </a:xfrm>
          <a:prstGeom prst="rect">
            <a:avLst/>
          </a:prstGeom>
          <a:solidFill>
            <a:srgbClr val="437066"/>
          </a:solidFill>
          <a:ln/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29032"/>
            <a:ext cx="688598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Definiendo la Interfaz CRUD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9143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Un CRUD se materializa como un conjunto de funciones o interfaces que facilitan estas operaciones básicas sobre los datos almacenados en una base, sirviendo de intermediario.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93790" y="319920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Aplicación práctica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793790" y="3851315"/>
            <a:ext cx="760428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 ejemplo más común es un </a:t>
            </a:r>
            <a:r>
              <a:rPr lang="en-US" sz="17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formulario de gestión de usuarios</a:t>
            </a: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donde se puede crear un nuevo usuario, ver su perfil, editar sus datos y, eventualmente, eliminar su cuenta.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5144095"/>
            <a:ext cx="760428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Esta lógica se aplica sobre gestores de bases de datos relacionales y no relacionales como: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6073973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MySQL, PostgreSQL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516172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SQL Server, Oracle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6958370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MongoDB, Cassandra</a:t>
            </a:r>
            <a:endParaRPr lang="en-US" sz="175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18809" y="3187541"/>
            <a:ext cx="1134189" cy="907256"/>
          </a:xfrm>
          <a:prstGeom prst="rect">
            <a:avLst/>
          </a:prstGeom>
        </p:spPr>
      </p:pic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4449" y="3187541"/>
            <a:ext cx="1134189" cy="907256"/>
          </a:xfrm>
          <a:prstGeom prst="rect">
            <a:avLst/>
          </a:prstGeom>
        </p:spPr>
      </p:pic>
      <p:pic>
        <p:nvPicPr>
          <p:cNvPr id="12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090" y="3187541"/>
            <a:ext cx="1134189" cy="90725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9148"/>
            <a:ext cx="742795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Propósito y Utilidad del CRUD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196155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La correcta implementación de un CRUD es vital para la salud de un sistema, garantizando la seguridad y la facilidad de interacción con los datos subyacentes.</a:t>
            </a:r>
            <a:endParaRPr lang="en-US" sz="17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2942511"/>
            <a:ext cx="680442" cy="68044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93790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Gestión Segura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396859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Gestiona la información de forma organizada y segura, evitando la manipulación directa de la base de datos.</a:t>
            </a:r>
            <a:endParaRPr lang="en-US" sz="17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893" y="2942511"/>
            <a:ext cx="680442" cy="68044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235893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Interacción Sencilla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235893" y="4396859"/>
            <a:ext cx="41586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Permite que los usuarios interactúen fácilmente con los datos a través de una interfaz amigable e intuitiva.</a:t>
            </a:r>
            <a:endParaRPr lang="en-US" sz="175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2942511"/>
            <a:ext cx="680442" cy="680442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9677995" y="39064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Mantenimiento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9677995" y="4396859"/>
            <a:ext cx="415861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Facilita enormemente la administración y el mantenimiento continuo de los sistemas de información.</a:t>
            </a:r>
            <a:endParaRPr lang="en-US" sz="1750" dirty="0"/>
          </a:p>
        </p:txBody>
      </p:sp>
      <p:sp>
        <p:nvSpPr>
          <p:cNvPr id="13" name="Shape 8"/>
          <p:cNvSpPr/>
          <p:nvPr/>
        </p:nvSpPr>
        <p:spPr>
          <a:xfrm>
            <a:off x="793790" y="6103620"/>
            <a:ext cx="13042821" cy="1326713"/>
          </a:xfrm>
          <a:prstGeom prst="roundRect">
            <a:avLst>
              <a:gd name="adj" fmla="val 7181"/>
            </a:avLst>
          </a:prstGeom>
          <a:solidFill>
            <a:srgbClr val="CFE2DE"/>
          </a:solidFill>
          <a:ln/>
        </p:spPr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0604" y="6417231"/>
            <a:ext cx="283488" cy="226814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530906" y="6387108"/>
            <a:ext cx="120788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000000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 CRUD es la base de cualquier sistema de gestión, desde el control de inventario hasta la administración de ventas o la gestión de clientes (CRM).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31520" y="574715"/>
            <a:ext cx="9026843" cy="653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100"/>
              </a:lnSpc>
              <a:buNone/>
            </a:pPr>
            <a:r>
              <a:rPr lang="en-US" sz="41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CRUD en el Corazón de un E-commerce</a:t>
            </a:r>
            <a:endParaRPr lang="en-US" sz="4100" dirty="0"/>
          </a:p>
        </p:txBody>
      </p:sp>
      <p:sp>
        <p:nvSpPr>
          <p:cNvPr id="3" name="Text 1"/>
          <p:cNvSpPr/>
          <p:nvPr/>
        </p:nvSpPr>
        <p:spPr>
          <a:xfrm>
            <a:off x="731520" y="1645920"/>
            <a:ext cx="13167360" cy="668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Un ejemplo claro de su ubicuidad es el comercio electrónico. Cada interacción del cliente o del administrador se traduce en una de las cuatro operaciones CRUD.</a:t>
            </a: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31520" y="2549962"/>
            <a:ext cx="4249817" cy="3058716"/>
          </a:xfrm>
          <a:prstGeom prst="roundRect">
            <a:avLst>
              <a:gd name="adj" fmla="val 287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948095" y="2766536"/>
            <a:ext cx="626983" cy="626983"/>
          </a:xfrm>
          <a:prstGeom prst="roundRect">
            <a:avLst>
              <a:gd name="adj" fmla="val 14582669"/>
            </a:avLst>
          </a:prstGeom>
          <a:solidFill>
            <a:srgbClr val="437066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0497" y="2938939"/>
            <a:ext cx="282178" cy="282178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48095" y="3602474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Carrito de Compra</a:t>
            </a:r>
            <a:endParaRPr lang="en-US" sz="2050" dirty="0"/>
          </a:p>
        </p:txBody>
      </p:sp>
      <p:sp>
        <p:nvSpPr>
          <p:cNvPr id="8" name="Text 5"/>
          <p:cNvSpPr/>
          <p:nvPr/>
        </p:nvSpPr>
        <p:spPr>
          <a:xfrm>
            <a:off x="948095" y="4054316"/>
            <a:ext cx="3816668" cy="1337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Añadir un producto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Create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), ver el total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Read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), cambiar la cantidad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Update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), o eliminar un artículo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Delete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).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5190292" y="2549962"/>
            <a:ext cx="4249817" cy="3058716"/>
          </a:xfrm>
          <a:prstGeom prst="roundRect">
            <a:avLst>
              <a:gd name="adj" fmla="val 287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406866" y="2766536"/>
            <a:ext cx="626983" cy="626983"/>
          </a:xfrm>
          <a:prstGeom prst="roundRect">
            <a:avLst>
              <a:gd name="adj" fmla="val 14582669"/>
            </a:avLst>
          </a:prstGeom>
          <a:solidFill>
            <a:srgbClr val="437066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579269" y="2938939"/>
            <a:ext cx="282178" cy="282178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06866" y="3602474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Gestión de Usuarios</a:t>
            </a:r>
            <a:endParaRPr lang="en-US" sz="2050" dirty="0"/>
          </a:p>
        </p:txBody>
      </p:sp>
      <p:sp>
        <p:nvSpPr>
          <p:cNvPr id="13" name="Text 9"/>
          <p:cNvSpPr/>
          <p:nvPr/>
        </p:nvSpPr>
        <p:spPr>
          <a:xfrm>
            <a:off x="5406866" y="4054316"/>
            <a:ext cx="3816668" cy="13377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Registro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Create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), consulta de datos personales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Read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), cambio de dirección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Update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), o cierre de cuenta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Delete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).</a:t>
            </a:r>
            <a:endParaRPr lang="en-US" sz="1600" dirty="0"/>
          </a:p>
        </p:txBody>
      </p:sp>
      <p:sp>
        <p:nvSpPr>
          <p:cNvPr id="14" name="Shape 10"/>
          <p:cNvSpPr/>
          <p:nvPr/>
        </p:nvSpPr>
        <p:spPr>
          <a:xfrm>
            <a:off x="9649063" y="2549962"/>
            <a:ext cx="4249817" cy="3058716"/>
          </a:xfrm>
          <a:prstGeom prst="roundRect">
            <a:avLst>
              <a:gd name="adj" fmla="val 287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865638" y="2766536"/>
            <a:ext cx="626983" cy="626983"/>
          </a:xfrm>
          <a:prstGeom prst="roundRect">
            <a:avLst>
              <a:gd name="adj" fmla="val 14582669"/>
            </a:avLst>
          </a:prstGeom>
          <a:solidFill>
            <a:srgbClr val="437066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038040" y="2938939"/>
            <a:ext cx="282178" cy="282178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65638" y="3602474"/>
            <a:ext cx="2612708" cy="3264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Pedidos</a:t>
            </a:r>
            <a:endParaRPr lang="en-US" sz="2050" dirty="0"/>
          </a:p>
        </p:txBody>
      </p:sp>
      <p:sp>
        <p:nvSpPr>
          <p:cNvPr id="18" name="Text 13"/>
          <p:cNvSpPr/>
          <p:nvPr/>
        </p:nvSpPr>
        <p:spPr>
          <a:xfrm>
            <a:off x="9865638" y="4054316"/>
            <a:ext cx="3816668" cy="10033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Generar una nueva orden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Create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 y actualizar su estado (Pendiente, Enviado, Entregado) (</a:t>
            </a:r>
            <a:r>
              <a:rPr lang="en-US" sz="16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Update</a:t>
            </a: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).</a:t>
            </a:r>
            <a:endParaRPr lang="en-US" sz="1600" dirty="0"/>
          </a:p>
        </p:txBody>
      </p:sp>
      <p:sp>
        <p:nvSpPr>
          <p:cNvPr id="19" name="Shape 14"/>
          <p:cNvSpPr/>
          <p:nvPr/>
        </p:nvSpPr>
        <p:spPr>
          <a:xfrm>
            <a:off x="731520" y="5843826"/>
            <a:ext cx="13167360" cy="1816537"/>
          </a:xfrm>
          <a:prstGeom prst="roundRect">
            <a:avLst>
              <a:gd name="adj" fmla="val 483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739140" y="5851446"/>
            <a:ext cx="13152120" cy="6004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6"/>
          <p:cNvSpPr/>
          <p:nvPr/>
        </p:nvSpPr>
        <p:spPr>
          <a:xfrm>
            <a:off x="948214" y="5984438"/>
            <a:ext cx="352389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Productos</a:t>
            </a:r>
            <a:endParaRPr lang="en-US" sz="1600" dirty="0"/>
          </a:p>
        </p:txBody>
      </p:sp>
      <p:sp>
        <p:nvSpPr>
          <p:cNvPr id="22" name="Text 17"/>
          <p:cNvSpPr/>
          <p:nvPr/>
        </p:nvSpPr>
        <p:spPr>
          <a:xfrm>
            <a:off x="4897636" y="5984438"/>
            <a:ext cx="8784669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Crear, ver, editar o eliminar productos del catálogo.</a:t>
            </a:r>
            <a:endParaRPr lang="en-US" sz="1600" dirty="0"/>
          </a:p>
        </p:txBody>
      </p:sp>
      <p:sp>
        <p:nvSpPr>
          <p:cNvPr id="23" name="Shape 18"/>
          <p:cNvSpPr/>
          <p:nvPr/>
        </p:nvSpPr>
        <p:spPr>
          <a:xfrm>
            <a:off x="739140" y="6451878"/>
            <a:ext cx="13152120" cy="60043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19"/>
          <p:cNvSpPr/>
          <p:nvPr/>
        </p:nvSpPr>
        <p:spPr>
          <a:xfrm>
            <a:off x="948214" y="6584871"/>
            <a:ext cx="352389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Usuarios</a:t>
            </a:r>
            <a:endParaRPr lang="en-US" sz="1600" dirty="0"/>
          </a:p>
        </p:txBody>
      </p:sp>
      <p:sp>
        <p:nvSpPr>
          <p:cNvPr id="25" name="Text 20"/>
          <p:cNvSpPr/>
          <p:nvPr/>
        </p:nvSpPr>
        <p:spPr>
          <a:xfrm>
            <a:off x="4897636" y="6584871"/>
            <a:ext cx="8784669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Registrar nuevas cuentas, visualizar perfiles o eliminarlas.</a:t>
            </a:r>
            <a:endParaRPr lang="en-US" sz="1600" dirty="0"/>
          </a:p>
        </p:txBody>
      </p:sp>
      <p:sp>
        <p:nvSpPr>
          <p:cNvPr id="26" name="Shape 21"/>
          <p:cNvSpPr/>
          <p:nvPr/>
        </p:nvSpPr>
        <p:spPr>
          <a:xfrm>
            <a:off x="739140" y="7052310"/>
            <a:ext cx="13152120" cy="60043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7" name="Text 22"/>
          <p:cNvSpPr/>
          <p:nvPr/>
        </p:nvSpPr>
        <p:spPr>
          <a:xfrm>
            <a:off x="948214" y="7185303"/>
            <a:ext cx="3523893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Pedidos</a:t>
            </a:r>
            <a:endParaRPr lang="en-US" sz="1600" dirty="0"/>
          </a:p>
        </p:txBody>
      </p:sp>
      <p:sp>
        <p:nvSpPr>
          <p:cNvPr id="28" name="Text 23"/>
          <p:cNvSpPr/>
          <p:nvPr/>
        </p:nvSpPr>
        <p:spPr>
          <a:xfrm>
            <a:off x="4897636" y="7185303"/>
            <a:ext cx="8784669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Crear nuevas órdenes, actualizar su estado (enviado, entregado).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0921" y="580311"/>
            <a:ext cx="9934694" cy="6257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Implementación Práctica: CRUD de Productos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00921" y="1606629"/>
            <a:ext cx="13228558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 continuación, detallamos el flujo de las operaciones CRUD aplicadas al catálogo de un sitio de comercio electrónico.</a:t>
            </a:r>
            <a:endParaRPr lang="en-US" sz="1550" dirty="0"/>
          </a:p>
        </p:txBody>
      </p:sp>
      <p:sp>
        <p:nvSpPr>
          <p:cNvPr id="4" name="Shape 2"/>
          <p:cNvSpPr/>
          <p:nvPr/>
        </p:nvSpPr>
        <p:spPr>
          <a:xfrm>
            <a:off x="1001316" y="2652951"/>
            <a:ext cx="6213634" cy="200263"/>
          </a:xfrm>
          <a:prstGeom prst="roundRect">
            <a:avLst>
              <a:gd name="adj" fmla="val 4200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00921" y="2452688"/>
            <a:ext cx="600789" cy="600789"/>
          </a:xfrm>
          <a:prstGeom prst="roundRect">
            <a:avLst>
              <a:gd name="adj" fmla="val 761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1059" y="2602944"/>
            <a:ext cx="300395" cy="300395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901184" y="3253740"/>
            <a:ext cx="2503408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Create (Crear)</a:t>
            </a:r>
            <a:endParaRPr lang="en-US" sz="1950" dirty="0"/>
          </a:p>
        </p:txBody>
      </p:sp>
      <p:sp>
        <p:nvSpPr>
          <p:cNvPr id="8" name="Text 5"/>
          <p:cNvSpPr/>
          <p:nvPr/>
        </p:nvSpPr>
        <p:spPr>
          <a:xfrm>
            <a:off x="901184" y="3686770"/>
            <a:ext cx="6113621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Un administrador </a:t>
            </a: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registra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un nuevo producto, definiendo su nombre, descripción, precio y stock inicial.</a:t>
            </a:r>
            <a:endParaRPr lang="en-US" sz="1550" dirty="0"/>
          </a:p>
        </p:txBody>
      </p:sp>
      <p:sp>
        <p:nvSpPr>
          <p:cNvPr id="9" name="Shape 6"/>
          <p:cNvSpPr/>
          <p:nvPr/>
        </p:nvSpPr>
        <p:spPr>
          <a:xfrm>
            <a:off x="7715726" y="2352556"/>
            <a:ext cx="6213634" cy="200263"/>
          </a:xfrm>
          <a:prstGeom prst="roundRect">
            <a:avLst>
              <a:gd name="adj" fmla="val 4200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415332" y="2152293"/>
            <a:ext cx="600789" cy="600789"/>
          </a:xfrm>
          <a:prstGeom prst="roundRect">
            <a:avLst>
              <a:gd name="adj" fmla="val 761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565469" y="2302550"/>
            <a:ext cx="300395" cy="300395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15595" y="2953345"/>
            <a:ext cx="2503408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Read (Leer)</a:t>
            </a:r>
            <a:endParaRPr lang="en-US" sz="1950" dirty="0"/>
          </a:p>
        </p:txBody>
      </p:sp>
      <p:sp>
        <p:nvSpPr>
          <p:cNvPr id="13" name="Text 9"/>
          <p:cNvSpPr/>
          <p:nvPr/>
        </p:nvSpPr>
        <p:spPr>
          <a:xfrm>
            <a:off x="7615595" y="3386376"/>
            <a:ext cx="6113621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Los usuarios </a:t>
            </a: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visualizan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el producto en el catálogo o en la página de detalles, cargando sus datos desde la base.</a:t>
            </a:r>
            <a:endParaRPr lang="en-US" sz="1550" dirty="0"/>
          </a:p>
        </p:txBody>
      </p:sp>
      <p:sp>
        <p:nvSpPr>
          <p:cNvPr id="14" name="Shape 10"/>
          <p:cNvSpPr/>
          <p:nvPr/>
        </p:nvSpPr>
        <p:spPr>
          <a:xfrm>
            <a:off x="1001316" y="5228749"/>
            <a:ext cx="6213634" cy="200263"/>
          </a:xfrm>
          <a:prstGeom prst="roundRect">
            <a:avLst>
              <a:gd name="adj" fmla="val 4200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700921" y="5028486"/>
            <a:ext cx="600789" cy="600789"/>
          </a:xfrm>
          <a:prstGeom prst="roundRect">
            <a:avLst>
              <a:gd name="adj" fmla="val 761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851059" y="5178743"/>
            <a:ext cx="300395" cy="300395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01184" y="5829538"/>
            <a:ext cx="2503408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Update (Actualizar)</a:t>
            </a:r>
            <a:endParaRPr lang="en-US" sz="1950" dirty="0"/>
          </a:p>
        </p:txBody>
      </p:sp>
      <p:sp>
        <p:nvSpPr>
          <p:cNvPr id="18" name="Text 13"/>
          <p:cNvSpPr/>
          <p:nvPr/>
        </p:nvSpPr>
        <p:spPr>
          <a:xfrm>
            <a:off x="901184" y="6262568"/>
            <a:ext cx="6113621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 administrador </a:t>
            </a: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modifica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el stock disponible, actualiza la descripción o cambia el precio de oferta.</a:t>
            </a:r>
            <a:endParaRPr lang="en-US" sz="1550" dirty="0"/>
          </a:p>
        </p:txBody>
      </p:sp>
      <p:sp>
        <p:nvSpPr>
          <p:cNvPr id="19" name="Shape 14"/>
          <p:cNvSpPr/>
          <p:nvPr/>
        </p:nvSpPr>
        <p:spPr>
          <a:xfrm>
            <a:off x="7715726" y="4928354"/>
            <a:ext cx="6213634" cy="200263"/>
          </a:xfrm>
          <a:prstGeom prst="roundRect">
            <a:avLst>
              <a:gd name="adj" fmla="val 42003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20" name="Shape 15"/>
          <p:cNvSpPr/>
          <p:nvPr/>
        </p:nvSpPr>
        <p:spPr>
          <a:xfrm>
            <a:off x="7415332" y="4728091"/>
            <a:ext cx="600789" cy="600789"/>
          </a:xfrm>
          <a:prstGeom prst="roundRect">
            <a:avLst>
              <a:gd name="adj" fmla="val 76100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565469" y="4878348"/>
            <a:ext cx="300395" cy="300395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15595" y="5529143"/>
            <a:ext cx="2503408" cy="3128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Delete (Eliminar)</a:t>
            </a:r>
            <a:endParaRPr lang="en-US" sz="1950" dirty="0"/>
          </a:p>
        </p:txBody>
      </p:sp>
      <p:sp>
        <p:nvSpPr>
          <p:cNvPr id="23" name="Text 17"/>
          <p:cNvSpPr/>
          <p:nvPr/>
        </p:nvSpPr>
        <p:spPr>
          <a:xfrm>
            <a:off x="7615595" y="5962174"/>
            <a:ext cx="6113621" cy="6407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Si el producto se descontinúa, se </a:t>
            </a:r>
            <a:r>
              <a:rPr lang="en-US" sz="155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elimina</a:t>
            </a: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de la base de datos para que ya no aparezca en el catálogo.</a:t>
            </a:r>
            <a:endParaRPr lang="en-US" sz="1550" dirty="0"/>
          </a:p>
        </p:txBody>
      </p:sp>
      <p:sp>
        <p:nvSpPr>
          <p:cNvPr id="24" name="Text 18"/>
          <p:cNvSpPr/>
          <p:nvPr/>
        </p:nvSpPr>
        <p:spPr>
          <a:xfrm>
            <a:off x="700921" y="7328892"/>
            <a:ext cx="13228558" cy="320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Este proceso se implementa típicamente usando un lenguaje backend (como Python, PHP o Node.js) que se comunica con la base de datos.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40291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2822" y="2931557"/>
            <a:ext cx="6936343" cy="6006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Ventajas Clave de un Buen CRUD</a:t>
            </a:r>
            <a:endParaRPr lang="en-US" sz="3750" dirty="0"/>
          </a:p>
        </p:txBody>
      </p:sp>
      <p:sp>
        <p:nvSpPr>
          <p:cNvPr id="4" name="Text 1"/>
          <p:cNvSpPr/>
          <p:nvPr/>
        </p:nvSpPr>
        <p:spPr>
          <a:xfrm>
            <a:off x="672822" y="3820478"/>
            <a:ext cx="13284756" cy="3076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Adoptar el patrón CRUD ofrece múltiples beneficios, especialmente en términos de eficiencia, robustez y seguridad en el desarrollo.</a:t>
            </a:r>
            <a:endParaRPr lang="en-US" sz="1500" dirty="0"/>
          </a:p>
        </p:txBody>
      </p:sp>
      <p:sp>
        <p:nvSpPr>
          <p:cNvPr id="5" name="Shape 2"/>
          <p:cNvSpPr/>
          <p:nvPr/>
        </p:nvSpPr>
        <p:spPr>
          <a:xfrm>
            <a:off x="672822" y="4344353"/>
            <a:ext cx="6546294" cy="1430417"/>
          </a:xfrm>
          <a:prstGeom prst="roundRect">
            <a:avLst>
              <a:gd name="adj" fmla="val 3225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72609" y="4544139"/>
            <a:ext cx="2689027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Simplicidad de Desarrollo</a:t>
            </a:r>
            <a:endParaRPr lang="en-US" sz="1850" dirty="0"/>
          </a:p>
        </p:txBody>
      </p:sp>
      <p:sp>
        <p:nvSpPr>
          <p:cNvPr id="7" name="Text 4"/>
          <p:cNvSpPr/>
          <p:nvPr/>
        </p:nvSpPr>
        <p:spPr>
          <a:xfrm>
            <a:off x="872609" y="4959668"/>
            <a:ext cx="6146721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 modelo es intuitivo y estandarizado, acelerando el proceso de creación de nuevas funcionalidades.</a:t>
            </a:r>
            <a:endParaRPr lang="en-US" sz="1500" dirty="0"/>
          </a:p>
        </p:txBody>
      </p:sp>
      <p:sp>
        <p:nvSpPr>
          <p:cNvPr id="8" name="Shape 5"/>
          <p:cNvSpPr/>
          <p:nvPr/>
        </p:nvSpPr>
        <p:spPr>
          <a:xfrm>
            <a:off x="7411283" y="4344353"/>
            <a:ext cx="6546294" cy="1430417"/>
          </a:xfrm>
          <a:prstGeom prst="roundRect">
            <a:avLst>
              <a:gd name="adj" fmla="val 32254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611070" y="4544139"/>
            <a:ext cx="240291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Base Robusta</a:t>
            </a:r>
            <a:endParaRPr lang="en-US" sz="1850" dirty="0"/>
          </a:p>
        </p:txBody>
      </p:sp>
      <p:sp>
        <p:nvSpPr>
          <p:cNvPr id="10" name="Text 7"/>
          <p:cNvSpPr/>
          <p:nvPr/>
        </p:nvSpPr>
        <p:spPr>
          <a:xfrm>
            <a:off x="7611070" y="4959668"/>
            <a:ext cx="6146721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Proporciona una base sólida y bien estructurada para cualquier sistema de gestión de información, desde el inicio.</a:t>
            </a:r>
            <a:endParaRPr lang="en-US" sz="1500" dirty="0"/>
          </a:p>
        </p:txBody>
      </p:sp>
      <p:sp>
        <p:nvSpPr>
          <p:cNvPr id="11" name="Shape 8"/>
          <p:cNvSpPr/>
          <p:nvPr/>
        </p:nvSpPr>
        <p:spPr>
          <a:xfrm>
            <a:off x="672822" y="5966936"/>
            <a:ext cx="6546294" cy="1738074"/>
          </a:xfrm>
          <a:prstGeom prst="roundRect">
            <a:avLst>
              <a:gd name="adj" fmla="val 2654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872609" y="6166723"/>
            <a:ext cx="240291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Fácil Mantenimiento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872609" y="6582251"/>
            <a:ext cx="6146721" cy="6153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Al seguir un patrón conocido, el código resulta más sencillo de mantener, depurar y escalar a largo plazo.</a:t>
            </a:r>
            <a:endParaRPr lang="en-US" sz="1500" dirty="0"/>
          </a:p>
        </p:txBody>
      </p:sp>
      <p:sp>
        <p:nvSpPr>
          <p:cNvPr id="14" name="Shape 11"/>
          <p:cNvSpPr/>
          <p:nvPr/>
        </p:nvSpPr>
        <p:spPr>
          <a:xfrm>
            <a:off x="7411283" y="5966936"/>
            <a:ext cx="6546294" cy="1738074"/>
          </a:xfrm>
          <a:prstGeom prst="roundRect">
            <a:avLst>
              <a:gd name="adj" fmla="val 26545"/>
            </a:avLst>
          </a:prstGeom>
          <a:solidFill>
            <a:srgbClr val="DFECE9"/>
          </a:solidFill>
          <a:ln w="7620">
            <a:solidFill>
              <a:srgbClr val="C5D2CF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7611070" y="6166723"/>
            <a:ext cx="2402919" cy="3002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2C3249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Control de Permisos</a:t>
            </a:r>
            <a:endParaRPr lang="en-US" sz="1850" dirty="0"/>
          </a:p>
        </p:txBody>
      </p:sp>
      <p:sp>
        <p:nvSpPr>
          <p:cNvPr id="16" name="Text 13"/>
          <p:cNvSpPr/>
          <p:nvPr/>
        </p:nvSpPr>
        <p:spPr>
          <a:xfrm>
            <a:off x="7611070" y="6582251"/>
            <a:ext cx="6146721" cy="9229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Permite implementar sistemas de </a:t>
            </a:r>
            <a:r>
              <a:rPr lang="en-US" sz="15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control de acceso</a:t>
            </a:r>
            <a:r>
              <a:rPr lang="en-US" sz="15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(roles y seguridad) para restringir quién puede Crear, Leer, Actualizar o Eliminar datos.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0777" y="393383"/>
            <a:ext cx="7141131" cy="4470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500"/>
              </a:lnSpc>
              <a:buNone/>
            </a:pPr>
            <a:r>
              <a:rPr lang="en-US" sz="280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Limitaciones y Consideraciones de Seguridad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00777" y="1126569"/>
            <a:ext cx="13628846" cy="2289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Aunque esencial, el CRUD no resuelve todos los problemas. Requiere validaciones y optimizaciones para asegurar un rendimiento y seguridad adecuados.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500777" y="1659374"/>
            <a:ext cx="2681288" cy="268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650" dirty="0">
                <a:solidFill>
                  <a:srgbClr val="272D45"/>
                </a:solidFill>
                <a:latin typeface="Kanit Light" pitchFamily="34" charset="0"/>
                <a:ea typeface="Kanit Light" pitchFamily="34" charset="-122"/>
                <a:cs typeface="Kanit Light" pitchFamily="34" charset="-120"/>
              </a:rPr>
              <a:t>Desafíos de Implementación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500777" y="2070616"/>
            <a:ext cx="6639878" cy="457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Procesos complejos:</a:t>
            </a: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Por sí solo no gestiona flujos de trabajo avanzados ni reglas de negocio intrincadas (ej. validación compleja de transacciones).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00777" y="2578537"/>
            <a:ext cx="6639878" cy="457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800"/>
              </a:lnSpc>
              <a:buSzPct val="100000"/>
              <a:buChar char="•"/>
            </a:pPr>
            <a:r>
              <a:rPr lang="en-US" sz="1100" b="1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Volumen de datos:</a:t>
            </a: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 En bases de datos muy grandes, una operación CRUD no optimizada (ej. un "Read" sin índice) puede impactar severamente el rendimiento.</a:t>
            </a:r>
            <a:endParaRPr lang="en-US" sz="110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7366" y="1677233"/>
            <a:ext cx="6639878" cy="6639877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715328" y="8799671"/>
            <a:ext cx="13414296" cy="457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800"/>
              </a:lnSpc>
              <a:buNone/>
            </a:pPr>
            <a:r>
              <a:rPr lang="en-US" sz="1100" dirty="0">
                <a:solidFill>
                  <a:srgbClr val="2C3249"/>
                </a:solidFill>
                <a:latin typeface="Martel Sans" pitchFamily="34" charset="0"/>
                <a:ea typeface="Martel Sans" pitchFamily="34" charset="-122"/>
                <a:cs typeface="Martel Sans" pitchFamily="34" charset="-120"/>
              </a:rPr>
              <a:t>El CRUD puede ser inherentemente inseguro si no se añaden capas de validación. Es crucial prevenir vulnerabilidades como la Inyección SQL y proteger contra borrados accidentales mediante confirmaciones o eliminaciones lógicas.</a:t>
            </a:r>
            <a:endParaRPr lang="en-US" sz="1100" dirty="0"/>
          </a:p>
        </p:txBody>
      </p:sp>
      <p:sp>
        <p:nvSpPr>
          <p:cNvPr id="9" name="Shape 6"/>
          <p:cNvSpPr/>
          <p:nvPr/>
        </p:nvSpPr>
        <p:spPr>
          <a:xfrm>
            <a:off x="500777" y="8638818"/>
            <a:ext cx="15240" cy="779621"/>
          </a:xfrm>
          <a:prstGeom prst="rect">
            <a:avLst/>
          </a:prstGeom>
          <a:solidFill>
            <a:srgbClr val="437066"/>
          </a:solidFill>
          <a:ln/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966</Words>
  <Application>Microsoft Office PowerPoint</Application>
  <PresentationFormat>Personalizado</PresentationFormat>
  <Paragraphs>88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Calibri</vt:lpstr>
      <vt:lpstr>Kanit Light</vt:lpstr>
      <vt:lpstr>Martel Sans</vt:lpstr>
      <vt:lpstr>Arial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/>
  <cp:lastModifiedBy>matias catalan</cp:lastModifiedBy>
  <cp:revision>3</cp:revision>
  <dcterms:created xsi:type="dcterms:W3CDTF">2025-10-29T15:20:13Z</dcterms:created>
  <dcterms:modified xsi:type="dcterms:W3CDTF">2025-10-29T18:11:00Z</dcterms:modified>
</cp:coreProperties>
</file>